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ITC Benguiat Bold" charset="0"/>
      <p:regular r:id="rId22"/>
    </p:embeddedFont>
    <p:embeddedFont>
      <p:font typeface="Canva Sans 2 Bold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Aleo Bold Italics" charset="0"/>
      <p:regular r:id="rId28"/>
    </p:embeddedFont>
    <p:embeddedFont>
      <p:font typeface="Aleo Bold" charset="0"/>
      <p:regular r:id="rId29"/>
    </p:embeddedFont>
    <p:embeddedFont>
      <p:font typeface="Montserrat Light" charset="0"/>
      <p:regular r:id="rId30"/>
      <p:italic r:id="rId31"/>
    </p:embeddedFont>
    <p:embeddedFont>
      <p:font typeface="Montserrat Light Bold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2.png"/><Relationship Id="rId4" Type="http://schemas.openxmlformats.org/officeDocument/2006/relationships/image" Target="../media/image15.sv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30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372129">
            <a:off x="7970511" y="5144458"/>
            <a:ext cx="13803049" cy="7974444"/>
            <a:chOff x="0" y="0"/>
            <a:chExt cx="553289" cy="319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3289" cy="319652"/>
            </a:xfrm>
            <a:custGeom>
              <a:avLst/>
              <a:gdLst/>
              <a:ahLst/>
              <a:cxnLst/>
              <a:rect l="l" t="t" r="r" b="b"/>
              <a:pathLst>
                <a:path w="553289" h="319652">
                  <a:moveTo>
                    <a:pt x="276644" y="319652"/>
                  </a:moveTo>
                  <a:lnTo>
                    <a:pt x="553289" y="0"/>
                  </a:lnTo>
                  <a:lnTo>
                    <a:pt x="0" y="0"/>
                  </a:lnTo>
                  <a:lnTo>
                    <a:pt x="276644" y="3196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979385">
            <a:off x="12305572" y="-3279516"/>
            <a:ext cx="430345" cy="6038689"/>
            <a:chOff x="0" y="0"/>
            <a:chExt cx="113342" cy="15904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342" cy="1590437"/>
            </a:xfrm>
            <a:custGeom>
              <a:avLst/>
              <a:gdLst/>
              <a:ahLst/>
              <a:cxnLst/>
              <a:rect l="l" t="t" r="r" b="b"/>
              <a:pathLst>
                <a:path w="113342" h="1590437">
                  <a:moveTo>
                    <a:pt x="0" y="0"/>
                  </a:moveTo>
                  <a:lnTo>
                    <a:pt x="113342" y="0"/>
                  </a:lnTo>
                  <a:lnTo>
                    <a:pt x="113342" y="1590437"/>
                  </a:lnTo>
                  <a:lnTo>
                    <a:pt x="0" y="159043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963993">
            <a:off x="13779648" y="-1229198"/>
            <a:ext cx="956639" cy="7237429"/>
            <a:chOff x="0" y="0"/>
            <a:chExt cx="251954" cy="19061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1954" cy="1906154"/>
            </a:xfrm>
            <a:custGeom>
              <a:avLst/>
              <a:gdLst/>
              <a:ahLst/>
              <a:cxnLst/>
              <a:rect l="l" t="t" r="r" b="b"/>
              <a:pathLst>
                <a:path w="251954" h="1906154">
                  <a:moveTo>
                    <a:pt x="0" y="0"/>
                  </a:moveTo>
                  <a:lnTo>
                    <a:pt x="251954" y="0"/>
                  </a:lnTo>
                  <a:lnTo>
                    <a:pt x="251954" y="1906154"/>
                  </a:lnTo>
                  <a:lnTo>
                    <a:pt x="0" y="1906154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979384">
            <a:off x="11209295" y="5114687"/>
            <a:ext cx="452953" cy="7417656"/>
            <a:chOff x="0" y="0"/>
            <a:chExt cx="119296" cy="19536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9296" cy="1953621"/>
            </a:xfrm>
            <a:custGeom>
              <a:avLst/>
              <a:gdLst/>
              <a:ahLst/>
              <a:cxnLst/>
              <a:rect l="l" t="t" r="r" b="b"/>
              <a:pathLst>
                <a:path w="119296" h="1953621">
                  <a:moveTo>
                    <a:pt x="0" y="0"/>
                  </a:moveTo>
                  <a:lnTo>
                    <a:pt x="119296" y="0"/>
                  </a:lnTo>
                  <a:lnTo>
                    <a:pt x="119296" y="1953621"/>
                  </a:lnTo>
                  <a:lnTo>
                    <a:pt x="0" y="1953621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898865" y="5203380"/>
            <a:ext cx="2446359" cy="1902256"/>
            <a:chOff x="0" y="0"/>
            <a:chExt cx="812800" cy="6320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32023"/>
            </a:xfrm>
            <a:custGeom>
              <a:avLst/>
              <a:gdLst/>
              <a:ahLst/>
              <a:cxnLst/>
              <a:rect l="l" t="t" r="r" b="b"/>
              <a:pathLst>
                <a:path w="812800" h="632023">
                  <a:moveTo>
                    <a:pt x="406400" y="632023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632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34789" y="-254477"/>
            <a:ext cx="2357128" cy="1832872"/>
            <a:chOff x="0" y="0"/>
            <a:chExt cx="812800" cy="6320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32023"/>
            </a:xfrm>
            <a:custGeom>
              <a:avLst/>
              <a:gdLst/>
              <a:ahLst/>
              <a:cxnLst/>
              <a:rect l="l" t="t" r="r" b="b"/>
              <a:pathLst>
                <a:path w="812800" h="632023">
                  <a:moveTo>
                    <a:pt x="406400" y="632023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632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16060" y="3765233"/>
            <a:ext cx="9980204" cy="177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9"/>
              </a:lnSpc>
            </a:pPr>
            <a:r>
              <a:rPr lang="en-US" sz="5999" spc="89" dirty="0">
                <a:solidFill>
                  <a:srgbClr val="000000"/>
                </a:solidFill>
                <a:latin typeface="Aleo Bold"/>
              </a:rPr>
              <a:t>28 OCTOBER, 2023</a:t>
            </a:r>
          </a:p>
          <a:p>
            <a:pPr algn="l">
              <a:lnSpc>
                <a:spcPts val="7199"/>
              </a:lnSpc>
            </a:pPr>
            <a:r>
              <a:rPr lang="en-US" sz="5999" spc="89" dirty="0">
                <a:solidFill>
                  <a:srgbClr val="000000"/>
                </a:solidFill>
                <a:latin typeface="Aleo Bold"/>
              </a:rPr>
              <a:t>Presentation for CCCI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55539" y="-382700"/>
            <a:ext cx="12121206" cy="11052400"/>
          </a:xfrm>
          <a:custGeom>
            <a:avLst/>
            <a:gdLst/>
            <a:ahLst/>
            <a:cxnLst/>
            <a:rect l="l" t="t" r="r" b="b"/>
            <a:pathLst>
              <a:path w="12121206" h="11052400">
                <a:moveTo>
                  <a:pt x="0" y="0"/>
                </a:moveTo>
                <a:lnTo>
                  <a:pt x="12121207" y="0"/>
                </a:lnTo>
                <a:lnTo>
                  <a:pt x="12121207" y="11052400"/>
                </a:lnTo>
                <a:lnTo>
                  <a:pt x="0" y="11052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295"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089524" y="-148947"/>
            <a:ext cx="11912874" cy="9407247"/>
          </a:xfrm>
          <a:custGeom>
            <a:avLst/>
            <a:gdLst/>
            <a:ahLst/>
            <a:cxnLst/>
            <a:rect l="l" t="t" r="r" b="b"/>
            <a:pathLst>
              <a:path w="11912874" h="9407247">
                <a:moveTo>
                  <a:pt x="0" y="0"/>
                </a:moveTo>
                <a:lnTo>
                  <a:pt x="11912873" y="0"/>
                </a:lnTo>
                <a:lnTo>
                  <a:pt x="11912873" y="9407247"/>
                </a:lnTo>
                <a:lnTo>
                  <a:pt x="0" y="94072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07056" y="5007425"/>
            <a:ext cx="4723195" cy="4250875"/>
          </a:xfrm>
          <a:custGeom>
            <a:avLst/>
            <a:gdLst/>
            <a:ahLst/>
            <a:cxnLst/>
            <a:rect l="l" t="t" r="r" b="b"/>
            <a:pathLst>
              <a:path w="4723195" h="4250875">
                <a:moveTo>
                  <a:pt x="0" y="0"/>
                </a:moveTo>
                <a:lnTo>
                  <a:pt x="4723195" y="0"/>
                </a:lnTo>
                <a:lnTo>
                  <a:pt x="4723195" y="4250875"/>
                </a:lnTo>
                <a:lnTo>
                  <a:pt x="0" y="4250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6525325" y="5330296"/>
            <a:ext cx="382054" cy="382054"/>
          </a:xfrm>
          <a:custGeom>
            <a:avLst/>
            <a:gdLst/>
            <a:ahLst/>
            <a:cxnLst/>
            <a:rect l="l" t="t" r="r" b="b"/>
            <a:pathLst>
              <a:path w="382054" h="382054">
                <a:moveTo>
                  <a:pt x="0" y="0"/>
                </a:moveTo>
                <a:lnTo>
                  <a:pt x="382055" y="0"/>
                </a:lnTo>
                <a:lnTo>
                  <a:pt x="382055" y="382054"/>
                </a:lnTo>
                <a:lnTo>
                  <a:pt x="0" y="3820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6907380" y="4559448"/>
            <a:ext cx="895953" cy="895953"/>
          </a:xfrm>
          <a:custGeom>
            <a:avLst/>
            <a:gdLst/>
            <a:ahLst/>
            <a:cxnLst/>
            <a:rect l="l" t="t" r="r" b="b"/>
            <a:pathLst>
              <a:path w="895953" h="895953">
                <a:moveTo>
                  <a:pt x="0" y="0"/>
                </a:moveTo>
                <a:lnTo>
                  <a:pt x="895952" y="0"/>
                </a:lnTo>
                <a:lnTo>
                  <a:pt x="895952" y="895953"/>
                </a:lnTo>
                <a:lnTo>
                  <a:pt x="0" y="895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021339" y="6414106"/>
            <a:ext cx="2700743" cy="2045813"/>
          </a:xfrm>
          <a:custGeom>
            <a:avLst/>
            <a:gdLst/>
            <a:ahLst/>
            <a:cxnLst/>
            <a:rect l="l" t="t" r="r" b="b"/>
            <a:pathLst>
              <a:path w="2700743" h="2045813">
                <a:moveTo>
                  <a:pt x="0" y="0"/>
                </a:moveTo>
                <a:lnTo>
                  <a:pt x="2700743" y="0"/>
                </a:lnTo>
                <a:lnTo>
                  <a:pt x="2700743" y="2045813"/>
                </a:lnTo>
                <a:lnTo>
                  <a:pt x="0" y="2045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7970490" y="3905229"/>
            <a:ext cx="3751592" cy="2508877"/>
          </a:xfrm>
          <a:custGeom>
            <a:avLst/>
            <a:gdLst/>
            <a:ahLst/>
            <a:cxnLst/>
            <a:rect l="l" t="t" r="r" b="b"/>
            <a:pathLst>
              <a:path w="3751592" h="2508877">
                <a:moveTo>
                  <a:pt x="0" y="0"/>
                </a:moveTo>
                <a:lnTo>
                  <a:pt x="3751592" y="0"/>
                </a:lnTo>
                <a:lnTo>
                  <a:pt x="3751592" y="2508877"/>
                </a:lnTo>
                <a:lnTo>
                  <a:pt x="0" y="25088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3365347" y="992665"/>
            <a:ext cx="1202087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spc="89">
                <a:solidFill>
                  <a:srgbClr val="000000"/>
                </a:solidFill>
                <a:latin typeface="Aleo Bold"/>
              </a:rPr>
              <a:t>S.W.P through Mutual Funds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75542" y="6893375"/>
            <a:ext cx="543207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7803332" y="6875277"/>
            <a:ext cx="54320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2 Bold"/>
              </a:rPr>
              <a:t>Risk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30247" y="4668495"/>
            <a:ext cx="54320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2 Bold"/>
              </a:rPr>
              <a:t>6%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6655693" y="1916590"/>
            <a:ext cx="3751592" cy="2508877"/>
          </a:xfrm>
          <a:custGeom>
            <a:avLst/>
            <a:gdLst/>
            <a:ahLst/>
            <a:cxnLst/>
            <a:rect l="l" t="t" r="r" b="b"/>
            <a:pathLst>
              <a:path w="3751592" h="2508877">
                <a:moveTo>
                  <a:pt x="3751592" y="0"/>
                </a:moveTo>
                <a:lnTo>
                  <a:pt x="0" y="0"/>
                </a:lnTo>
                <a:lnTo>
                  <a:pt x="0" y="2508878"/>
                </a:lnTo>
                <a:lnTo>
                  <a:pt x="3751592" y="2508878"/>
                </a:lnTo>
                <a:lnTo>
                  <a:pt x="375159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TextBox 12"/>
          <p:cNvSpPr txBox="1"/>
          <p:nvPr/>
        </p:nvSpPr>
        <p:spPr>
          <a:xfrm>
            <a:off x="5815450" y="2679856"/>
            <a:ext cx="54320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2 Bold"/>
              </a:rPr>
              <a:t>8%</a:t>
            </a:r>
          </a:p>
        </p:txBody>
      </p:sp>
      <p:sp>
        <p:nvSpPr>
          <p:cNvPr id="13" name="Freeform 13"/>
          <p:cNvSpPr/>
          <p:nvPr/>
        </p:nvSpPr>
        <p:spPr>
          <a:xfrm>
            <a:off x="3040482" y="1916590"/>
            <a:ext cx="3751592" cy="2508877"/>
          </a:xfrm>
          <a:custGeom>
            <a:avLst/>
            <a:gdLst/>
            <a:ahLst/>
            <a:cxnLst/>
            <a:rect l="l" t="t" r="r" b="b"/>
            <a:pathLst>
              <a:path w="3751592" h="2508877">
                <a:moveTo>
                  <a:pt x="0" y="0"/>
                </a:moveTo>
                <a:lnTo>
                  <a:pt x="3751592" y="0"/>
                </a:lnTo>
                <a:lnTo>
                  <a:pt x="3751592" y="2508878"/>
                </a:lnTo>
                <a:lnTo>
                  <a:pt x="0" y="25088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TextBox 14"/>
          <p:cNvSpPr txBox="1"/>
          <p:nvPr/>
        </p:nvSpPr>
        <p:spPr>
          <a:xfrm>
            <a:off x="2200239" y="2679856"/>
            <a:ext cx="54320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2 Bold"/>
              </a:rPr>
              <a:t>7%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947466" y="3436046"/>
            <a:ext cx="10160598" cy="211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77"/>
              </a:lnSpc>
            </a:pPr>
            <a:r>
              <a:rPr lang="en-US" sz="13814" spc="207">
                <a:solidFill>
                  <a:srgbClr val="AD0404"/>
                </a:solidFill>
                <a:latin typeface="Aleo Bold"/>
              </a:rPr>
              <a:t>QUIZ TIME</a:t>
            </a:r>
          </a:p>
        </p:txBody>
      </p:sp>
      <p:sp>
        <p:nvSpPr>
          <p:cNvPr id="9" name="Freeform 9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875569" y="800279"/>
            <a:ext cx="4383731" cy="3770009"/>
          </a:xfrm>
          <a:custGeom>
            <a:avLst/>
            <a:gdLst/>
            <a:ahLst/>
            <a:cxnLst/>
            <a:rect l="l" t="t" r="r" b="b"/>
            <a:pathLst>
              <a:path w="4383731" h="3770009">
                <a:moveTo>
                  <a:pt x="0" y="0"/>
                </a:moveTo>
                <a:lnTo>
                  <a:pt x="4383731" y="0"/>
                </a:lnTo>
                <a:lnTo>
                  <a:pt x="4383731" y="3770009"/>
                </a:lnTo>
                <a:lnTo>
                  <a:pt x="0" y="37700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>
            <a:off x="2390880" y="3380065"/>
            <a:ext cx="7097433" cy="4178614"/>
          </a:xfrm>
          <a:custGeom>
            <a:avLst/>
            <a:gdLst/>
            <a:ahLst/>
            <a:cxnLst/>
            <a:rect l="l" t="t" r="r" b="b"/>
            <a:pathLst>
              <a:path w="7097433" h="4178614">
                <a:moveTo>
                  <a:pt x="0" y="0"/>
                </a:moveTo>
                <a:lnTo>
                  <a:pt x="7097433" y="0"/>
                </a:lnTo>
                <a:lnTo>
                  <a:pt x="7097433" y="4178613"/>
                </a:lnTo>
                <a:lnTo>
                  <a:pt x="0" y="4178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10126488" y="5051243"/>
            <a:ext cx="5606822" cy="3539306"/>
          </a:xfrm>
          <a:custGeom>
            <a:avLst/>
            <a:gdLst/>
            <a:ahLst/>
            <a:cxnLst/>
            <a:rect l="l" t="t" r="r" b="b"/>
            <a:pathLst>
              <a:path w="5606822" h="3539306">
                <a:moveTo>
                  <a:pt x="0" y="0"/>
                </a:moveTo>
                <a:lnTo>
                  <a:pt x="5606822" y="0"/>
                </a:lnTo>
                <a:lnTo>
                  <a:pt x="5606822" y="3539306"/>
                </a:lnTo>
                <a:lnTo>
                  <a:pt x="0" y="3539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2390880" y="982622"/>
            <a:ext cx="10160598" cy="170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18"/>
              </a:lnSpc>
            </a:pPr>
            <a:r>
              <a:rPr lang="en-US" sz="11015" spc="165">
                <a:solidFill>
                  <a:srgbClr val="000000"/>
                </a:solidFill>
                <a:latin typeface="Aleo Bold"/>
              </a:rPr>
              <a:t>Be Cautious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375202" y="1873759"/>
            <a:ext cx="8390877" cy="6987738"/>
          </a:xfrm>
          <a:custGeom>
            <a:avLst/>
            <a:gdLst/>
            <a:ahLst/>
            <a:cxnLst/>
            <a:rect l="l" t="t" r="r" b="b"/>
            <a:pathLst>
              <a:path w="8390877" h="6987738">
                <a:moveTo>
                  <a:pt x="0" y="0"/>
                </a:moveTo>
                <a:lnTo>
                  <a:pt x="8390876" y="0"/>
                </a:lnTo>
                <a:lnTo>
                  <a:pt x="8390876" y="6987738"/>
                </a:lnTo>
                <a:lnTo>
                  <a:pt x="0" y="6987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13" r="-55996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TextBox 9"/>
          <p:cNvSpPr txBox="1"/>
          <p:nvPr/>
        </p:nvSpPr>
        <p:spPr>
          <a:xfrm>
            <a:off x="4762044" y="240030"/>
            <a:ext cx="9617192" cy="155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8"/>
              </a:lnSpc>
            </a:pPr>
            <a:r>
              <a:rPr lang="en-US" sz="10015" spc="150">
                <a:solidFill>
                  <a:srgbClr val="000000"/>
                </a:solidFill>
                <a:latin typeface="Aleo Bold"/>
              </a:rPr>
              <a:t>Ask Questions</a:t>
            </a:r>
          </a:p>
        </p:txBody>
      </p:sp>
    </p:spTree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49420" y="1400902"/>
            <a:ext cx="12864002" cy="8645612"/>
          </a:xfrm>
          <a:custGeom>
            <a:avLst/>
            <a:gdLst/>
            <a:ahLst/>
            <a:cxnLst/>
            <a:rect l="l" t="t" r="r" b="b"/>
            <a:pathLst>
              <a:path w="12864002" h="8645612">
                <a:moveTo>
                  <a:pt x="0" y="0"/>
                </a:moveTo>
                <a:lnTo>
                  <a:pt x="12864002" y="0"/>
                </a:lnTo>
                <a:lnTo>
                  <a:pt x="12864002" y="8645612"/>
                </a:lnTo>
                <a:lnTo>
                  <a:pt x="0" y="864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4762044" y="240030"/>
            <a:ext cx="9617192" cy="155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8"/>
              </a:lnSpc>
            </a:pPr>
            <a:r>
              <a:rPr lang="en-US" sz="10015" spc="150">
                <a:solidFill>
                  <a:srgbClr val="000000"/>
                </a:solidFill>
                <a:latin typeface="Aleo Bold"/>
              </a:rPr>
              <a:t>5W and 1H</a:t>
            </a:r>
          </a:p>
        </p:txBody>
      </p:sp>
      <p:sp>
        <p:nvSpPr>
          <p:cNvPr id="4" name="Freeform 4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0"/>
            <a:ext cx="17221672" cy="9006736"/>
          </a:xfrm>
          <a:custGeom>
            <a:avLst/>
            <a:gdLst/>
            <a:ahLst/>
            <a:cxnLst/>
            <a:rect l="l" t="t" r="r" b="b"/>
            <a:pathLst>
              <a:path w="17221672" h="9006736">
                <a:moveTo>
                  <a:pt x="0" y="0"/>
                </a:moveTo>
                <a:lnTo>
                  <a:pt x="17221672" y="0"/>
                </a:lnTo>
                <a:lnTo>
                  <a:pt x="17221672" y="9006736"/>
                </a:lnTo>
                <a:lnTo>
                  <a:pt x="0" y="900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2324426" y="3390848"/>
            <a:ext cx="7315110" cy="221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</a:pPr>
            <a:r>
              <a:rPr lang="en-US" sz="7199" spc="107">
                <a:solidFill>
                  <a:srgbClr val="FFFFFF"/>
                </a:solidFill>
                <a:latin typeface="Aleo Bold"/>
              </a:rPr>
              <a:t>" परिवर्तन दुनिया का नियम है !!!  "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595355">
            <a:off x="11234894" y="1432504"/>
            <a:ext cx="6392365" cy="6392365"/>
            <a:chOff x="0" y="0"/>
            <a:chExt cx="8523153" cy="8523153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8523153" cy="8523153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270000" y="0"/>
                <a:ext cx="1337786" cy="1959176"/>
              </a:xfrm>
              <a:custGeom>
                <a:avLst/>
                <a:gdLst/>
                <a:ahLst/>
                <a:cxnLst/>
                <a:rect l="l" t="t" r="r" b="b"/>
                <a:pathLst>
                  <a:path w="1337786" h="1959176">
                    <a:moveTo>
                      <a:pt x="0" y="0"/>
                    </a:moveTo>
                    <a:lnTo>
                      <a:pt x="0" y="0"/>
                    </a:lnTo>
                    <a:cubicBezTo>
                      <a:pt x="465090" y="0"/>
                      <a:pt x="892978" y="254225"/>
                      <a:pt x="1115382" y="662692"/>
                    </a:cubicBezTo>
                    <a:cubicBezTo>
                      <a:pt x="1337786" y="1071159"/>
                      <a:pt x="1319126" y="1568522"/>
                      <a:pt x="1066741" y="195917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139785" y="1270000"/>
                <a:ext cx="2230067" cy="1281229"/>
              </a:xfrm>
              <a:custGeom>
                <a:avLst/>
                <a:gdLst/>
                <a:ahLst/>
                <a:cxnLst/>
                <a:rect l="l" t="t" r="r" b="b"/>
                <a:pathLst>
                  <a:path w="2230067" h="1281229">
                    <a:moveTo>
                      <a:pt x="2230067" y="635000"/>
                    </a:moveTo>
                    <a:cubicBezTo>
                      <a:pt x="1997522" y="1037779"/>
                      <a:pt x="1563413" y="1281229"/>
                      <a:pt x="1098468" y="1269603"/>
                    </a:cubicBezTo>
                    <a:cubicBezTo>
                      <a:pt x="633524" y="1257977"/>
                      <a:pt x="212124" y="993135"/>
                      <a:pt x="0" y="579237"/>
                    </a:cubicBezTo>
                    <a:lnTo>
                      <a:pt x="1130215" y="0"/>
                    </a:lnTo>
                    <a:close/>
                  </a:path>
                </a:pathLst>
              </a:custGeom>
              <a:solidFill>
                <a:srgbClr val="720004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56717" y="0"/>
                <a:ext cx="1326717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1326717" h="1905000">
                    <a:moveTo>
                      <a:pt x="226865" y="1905000"/>
                    </a:moveTo>
                    <a:cubicBezTo>
                      <a:pt x="12" y="1512080"/>
                      <a:pt x="0" y="1027986"/>
                      <a:pt x="226833" y="635055"/>
                    </a:cubicBezTo>
                    <a:cubicBezTo>
                      <a:pt x="453666" y="242124"/>
                      <a:pt x="872885" y="45"/>
                      <a:pt x="1326590" y="0"/>
                    </a:cubicBezTo>
                    <a:lnTo>
                      <a:pt x="1326717" y="1270000"/>
                    </a:lnTo>
                    <a:close/>
                  </a:path>
                </a:pathLst>
              </a:custGeom>
              <a:solidFill>
                <a:srgbClr val="520000"/>
              </a:solidFill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2022065" y="4091937"/>
            <a:ext cx="2927800" cy="2267714"/>
          </a:xfrm>
          <a:custGeom>
            <a:avLst/>
            <a:gdLst/>
            <a:ahLst/>
            <a:cxnLst/>
            <a:rect l="l" t="t" r="r" b="b"/>
            <a:pathLst>
              <a:path w="2927800" h="2267714">
                <a:moveTo>
                  <a:pt x="0" y="0"/>
                </a:moveTo>
                <a:lnTo>
                  <a:pt x="2927800" y="0"/>
                </a:lnTo>
                <a:lnTo>
                  <a:pt x="2927800" y="2267715"/>
                </a:lnTo>
                <a:lnTo>
                  <a:pt x="0" y="2267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4" name="Freeform 14"/>
          <p:cNvSpPr/>
          <p:nvPr/>
        </p:nvSpPr>
        <p:spPr>
          <a:xfrm flipH="1">
            <a:off x="1757152" y="846558"/>
            <a:ext cx="2767786" cy="2750487"/>
          </a:xfrm>
          <a:custGeom>
            <a:avLst/>
            <a:gdLst/>
            <a:ahLst/>
            <a:cxnLst/>
            <a:rect l="l" t="t" r="r" b="b"/>
            <a:pathLst>
              <a:path w="2767786" h="2750487">
                <a:moveTo>
                  <a:pt x="2767786" y="0"/>
                </a:moveTo>
                <a:lnTo>
                  <a:pt x="0" y="0"/>
                </a:lnTo>
                <a:lnTo>
                  <a:pt x="0" y="2750487"/>
                </a:lnTo>
                <a:lnTo>
                  <a:pt x="2767786" y="2750487"/>
                </a:lnTo>
                <a:lnTo>
                  <a:pt x="276778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5" name="Freeform 15"/>
          <p:cNvSpPr/>
          <p:nvPr/>
        </p:nvSpPr>
        <p:spPr>
          <a:xfrm>
            <a:off x="4949865" y="1028700"/>
            <a:ext cx="3427222" cy="2386203"/>
          </a:xfrm>
          <a:custGeom>
            <a:avLst/>
            <a:gdLst/>
            <a:ahLst/>
            <a:cxnLst/>
            <a:rect l="l" t="t" r="r" b="b"/>
            <a:pathLst>
              <a:path w="3427222" h="2386203">
                <a:moveTo>
                  <a:pt x="0" y="0"/>
                </a:moveTo>
                <a:lnTo>
                  <a:pt x="3427222" y="0"/>
                </a:lnTo>
                <a:lnTo>
                  <a:pt x="3427222" y="2386203"/>
                </a:lnTo>
                <a:lnTo>
                  <a:pt x="0" y="2386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6" name="Freeform 16"/>
          <p:cNvSpPr/>
          <p:nvPr/>
        </p:nvSpPr>
        <p:spPr>
          <a:xfrm>
            <a:off x="4949865" y="6820928"/>
            <a:ext cx="2274392" cy="1805298"/>
          </a:xfrm>
          <a:custGeom>
            <a:avLst/>
            <a:gdLst/>
            <a:ahLst/>
            <a:cxnLst/>
            <a:rect l="l" t="t" r="r" b="b"/>
            <a:pathLst>
              <a:path w="2274392" h="1805298">
                <a:moveTo>
                  <a:pt x="0" y="0"/>
                </a:moveTo>
                <a:lnTo>
                  <a:pt x="2274391" y="0"/>
                </a:lnTo>
                <a:lnTo>
                  <a:pt x="2274391" y="1805298"/>
                </a:lnTo>
                <a:lnTo>
                  <a:pt x="0" y="18052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7" name="Freeform 17"/>
          <p:cNvSpPr/>
          <p:nvPr/>
        </p:nvSpPr>
        <p:spPr>
          <a:xfrm>
            <a:off x="8671560" y="4091937"/>
            <a:ext cx="1859664" cy="1859664"/>
          </a:xfrm>
          <a:custGeom>
            <a:avLst/>
            <a:gdLst/>
            <a:ahLst/>
            <a:cxnLst/>
            <a:rect l="l" t="t" r="r" b="b"/>
            <a:pathLst>
              <a:path w="1859664" h="1859664">
                <a:moveTo>
                  <a:pt x="0" y="0"/>
                </a:moveTo>
                <a:lnTo>
                  <a:pt x="1859664" y="0"/>
                </a:lnTo>
                <a:lnTo>
                  <a:pt x="1859664" y="1859664"/>
                </a:lnTo>
                <a:lnTo>
                  <a:pt x="0" y="18596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8" name="TextBox 18"/>
          <p:cNvSpPr txBox="1"/>
          <p:nvPr/>
        </p:nvSpPr>
        <p:spPr>
          <a:xfrm>
            <a:off x="13157887" y="2790382"/>
            <a:ext cx="3130343" cy="73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6"/>
              </a:lnSpc>
            </a:pPr>
            <a:r>
              <a:rPr lang="en-US" sz="3903">
                <a:solidFill>
                  <a:srgbClr val="FFFFFF"/>
                </a:solidFill>
                <a:latin typeface="ITC Benguiat Bold"/>
              </a:rPr>
              <a:t>Insurance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35637" y="5047478"/>
            <a:ext cx="1932597" cy="73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6"/>
              </a:lnSpc>
            </a:pPr>
            <a:r>
              <a:rPr lang="en-US" sz="3903">
                <a:solidFill>
                  <a:srgbClr val="FFFFFF"/>
                </a:solidFill>
                <a:latin typeface="ITC Benguiat Bold"/>
              </a:rPr>
              <a:t>Bonds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723058" y="4868877"/>
            <a:ext cx="3088692" cy="111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3"/>
              </a:lnSpc>
            </a:pPr>
            <a:r>
              <a:rPr lang="en-US" sz="3074">
                <a:solidFill>
                  <a:srgbClr val="FFFFFF"/>
                </a:solidFill>
                <a:latin typeface="ITC Benguiat Bold"/>
              </a:rPr>
              <a:t>SWP through Mutual fuds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4369117"/>
            <a:ext cx="7315110" cy="153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spc="149">
                <a:solidFill>
                  <a:srgbClr val="000000"/>
                </a:solidFill>
                <a:latin typeface="Aleo Bold"/>
              </a:rPr>
              <a:t>ThankYou</a:t>
            </a:r>
          </a:p>
        </p:txBody>
      </p:sp>
      <p:sp>
        <p:nvSpPr>
          <p:cNvPr id="3" name="Freeform 3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4" name="Group 4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764149" y="441816"/>
            <a:ext cx="6759703" cy="6759703"/>
          </a:xfrm>
          <a:custGeom>
            <a:avLst/>
            <a:gdLst/>
            <a:ahLst/>
            <a:cxnLst/>
            <a:rect l="l" t="t" r="r" b="b"/>
            <a:pathLst>
              <a:path w="6759703" h="6759703">
                <a:moveTo>
                  <a:pt x="0" y="0"/>
                </a:moveTo>
                <a:lnTo>
                  <a:pt x="6759702" y="0"/>
                </a:lnTo>
                <a:lnTo>
                  <a:pt x="6759702" y="6759702"/>
                </a:lnTo>
                <a:lnTo>
                  <a:pt x="0" y="6759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TextBox 9"/>
          <p:cNvSpPr txBox="1"/>
          <p:nvPr/>
        </p:nvSpPr>
        <p:spPr>
          <a:xfrm>
            <a:off x="1757152" y="7294065"/>
            <a:ext cx="16305118" cy="90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000000"/>
                </a:solidFill>
                <a:cs typeface="Canva Sans 2 Bold"/>
              </a:rPr>
              <a:t>आपको वही मिलता है जो आप देते हैं, चाहे वह बुरा हो या अच्छा।</a:t>
            </a:r>
          </a:p>
        </p:txBody>
      </p:sp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48924" y="216627"/>
            <a:ext cx="12790151" cy="9853746"/>
          </a:xfrm>
          <a:custGeom>
            <a:avLst/>
            <a:gdLst/>
            <a:ahLst/>
            <a:cxnLst/>
            <a:rect l="l" t="t" r="r" b="b"/>
            <a:pathLst>
              <a:path w="12790151" h="9853746">
                <a:moveTo>
                  <a:pt x="0" y="0"/>
                </a:moveTo>
                <a:lnTo>
                  <a:pt x="12790152" y="0"/>
                </a:lnTo>
                <a:lnTo>
                  <a:pt x="12790152" y="9853746"/>
                </a:lnTo>
                <a:lnTo>
                  <a:pt x="0" y="9853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61632" y="5904269"/>
            <a:ext cx="3737214" cy="2596538"/>
          </a:xfrm>
          <a:custGeom>
            <a:avLst/>
            <a:gdLst/>
            <a:ahLst/>
            <a:cxnLst/>
            <a:rect l="l" t="t" r="r" b="b"/>
            <a:pathLst>
              <a:path w="3737214" h="2596538">
                <a:moveTo>
                  <a:pt x="0" y="0"/>
                </a:moveTo>
                <a:lnTo>
                  <a:pt x="3737214" y="0"/>
                </a:lnTo>
                <a:lnTo>
                  <a:pt x="3737214" y="2596538"/>
                </a:lnTo>
                <a:lnTo>
                  <a:pt x="0" y="2596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TextBox 3"/>
          <p:cNvSpPr txBox="1"/>
          <p:nvPr/>
        </p:nvSpPr>
        <p:spPr>
          <a:xfrm>
            <a:off x="2766211" y="3973962"/>
            <a:ext cx="13353325" cy="135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67"/>
              </a:lnSpc>
            </a:pPr>
            <a:r>
              <a:rPr lang="en-US" sz="8806" spc="132">
                <a:solidFill>
                  <a:srgbClr val="000000"/>
                </a:solidFill>
                <a:latin typeface="Aleo Bold Italics"/>
              </a:rPr>
              <a:t>ELITE FAMILY OFFICE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23497" y="3990915"/>
            <a:ext cx="10614268" cy="2861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9"/>
              </a:lnSpc>
            </a:pPr>
            <a:r>
              <a:rPr lang="en-US" sz="6199" spc="92">
                <a:solidFill>
                  <a:srgbClr val="000000"/>
                </a:solidFill>
                <a:latin typeface="Aleo Bold Italics"/>
              </a:rPr>
              <a:t>SECOND INCOME THROUGH FINANCIAL MARKETS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23497" y="2679012"/>
            <a:ext cx="10614268" cy="960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9"/>
              </a:lnSpc>
            </a:pPr>
            <a:r>
              <a:rPr lang="en-US" sz="6199" u="sng" spc="92">
                <a:solidFill>
                  <a:srgbClr val="000000"/>
                </a:solidFill>
                <a:latin typeface="Aleo Bold Italics"/>
              </a:rPr>
              <a:t>TOPIC: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698361" y="1780643"/>
            <a:ext cx="4560939" cy="6129207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 flipH="1"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0" y="4499610"/>
                  </a:moveTo>
                  <a:cubicBezTo>
                    <a:pt x="0" y="4699000"/>
                    <a:pt x="161290" y="4859020"/>
                    <a:pt x="359410" y="4859020"/>
                  </a:cubicBezTo>
                  <a:lnTo>
                    <a:pt x="3241040" y="4859020"/>
                  </a:lnTo>
                  <a:cubicBezTo>
                    <a:pt x="3440430" y="4859020"/>
                    <a:pt x="3600450" y="4697730"/>
                    <a:pt x="3600450" y="4499610"/>
                  </a:cubicBezTo>
                  <a:lnTo>
                    <a:pt x="3600450" y="359410"/>
                  </a:lnTo>
                  <a:cubicBezTo>
                    <a:pt x="3600450" y="160020"/>
                    <a:pt x="3439160" y="0"/>
                    <a:pt x="3241040" y="0"/>
                  </a:cubicBezTo>
                  <a:lnTo>
                    <a:pt x="360680" y="0"/>
                  </a:lnTo>
                  <a:cubicBezTo>
                    <a:pt x="161290" y="0"/>
                    <a:pt x="1270" y="161290"/>
                    <a:pt x="1270" y="359410"/>
                  </a:cubicBezTo>
                  <a:lnTo>
                    <a:pt x="0" y="4499610"/>
                  </a:lnTo>
                  <a:close/>
                </a:path>
              </a:pathLst>
            </a:custGeom>
            <a:blipFill>
              <a:blip r:embed="rId2"/>
              <a:stretch>
                <a:fillRect l="-2875" r="-2875"/>
              </a:stretch>
            </a:blip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02840" y="952500"/>
            <a:ext cx="8197632" cy="9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5999" u="sng" spc="89">
                <a:solidFill>
                  <a:srgbClr val="000000"/>
                </a:solidFill>
                <a:latin typeface="Aleo Bold"/>
              </a:rPr>
              <a:t>About Myself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0508" y="3012238"/>
            <a:ext cx="10243097" cy="556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1"/>
              </a:lnSpc>
            </a:pPr>
            <a:r>
              <a:rPr lang="en-US" sz="3599">
                <a:solidFill>
                  <a:srgbClr val="000000"/>
                </a:solidFill>
                <a:latin typeface="Montserrat Light Bold"/>
              </a:rPr>
              <a:t>Education Qualification:</a:t>
            </a:r>
          </a:p>
          <a:p>
            <a:pPr>
              <a:lnSpc>
                <a:spcPts val="4391"/>
              </a:lnSpc>
            </a:pPr>
            <a:r>
              <a:rPr lang="en-US" sz="3599">
                <a:solidFill>
                  <a:srgbClr val="000000"/>
                </a:solidFill>
                <a:latin typeface="Montserrat Light"/>
              </a:rPr>
              <a:t>B.COM, Masters in Marketing Management.</a:t>
            </a:r>
          </a:p>
          <a:p>
            <a:pPr>
              <a:lnSpc>
                <a:spcPts val="4391"/>
              </a:lnSpc>
            </a:pPr>
            <a:r>
              <a:rPr lang="en-US" sz="3599">
                <a:solidFill>
                  <a:srgbClr val="000000"/>
                </a:solidFill>
                <a:latin typeface="Montserrat Light"/>
              </a:rPr>
              <a:t>NISM Certified (AMFI), IRDA Certified, </a:t>
            </a:r>
          </a:p>
          <a:p>
            <a:pPr>
              <a:lnSpc>
                <a:spcPts val="4391"/>
              </a:lnSpc>
            </a:pPr>
            <a:r>
              <a:rPr lang="en-US" sz="3599">
                <a:solidFill>
                  <a:srgbClr val="000000"/>
                </a:solidFill>
                <a:latin typeface="Montserrat Light"/>
              </a:rPr>
              <a:t>Retirement Readiness Certification (RRC)</a:t>
            </a:r>
          </a:p>
          <a:p>
            <a:pPr>
              <a:lnSpc>
                <a:spcPts val="4391"/>
              </a:lnSpc>
            </a:pPr>
            <a:endParaRPr lang="en-US" sz="3599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4391"/>
              </a:lnSpc>
            </a:pPr>
            <a:r>
              <a:rPr lang="en-US" sz="3599">
                <a:solidFill>
                  <a:srgbClr val="000000"/>
                </a:solidFill>
                <a:latin typeface="Montserrat Light Bold"/>
              </a:rPr>
              <a:t>Professional Experience : </a:t>
            </a:r>
          </a:p>
          <a:p>
            <a:pPr>
              <a:lnSpc>
                <a:spcPts val="4391"/>
              </a:lnSpc>
            </a:pPr>
            <a:r>
              <a:rPr lang="en-US" sz="3599">
                <a:solidFill>
                  <a:srgbClr val="000000"/>
                </a:solidFill>
                <a:latin typeface="Montserrat Light"/>
              </a:rPr>
              <a:t>•2016-2017: Morning Star India</a:t>
            </a:r>
          </a:p>
          <a:p>
            <a:pPr>
              <a:lnSpc>
                <a:spcPts val="4391"/>
              </a:lnSpc>
            </a:pPr>
            <a:r>
              <a:rPr lang="en-US" sz="3599">
                <a:solidFill>
                  <a:srgbClr val="000000"/>
                </a:solidFill>
                <a:latin typeface="Montserrat Light"/>
              </a:rPr>
              <a:t>•2010-2016: IDBI Mutual Funds</a:t>
            </a:r>
          </a:p>
          <a:p>
            <a:pPr>
              <a:lnSpc>
                <a:spcPts val="4391"/>
              </a:lnSpc>
            </a:pPr>
            <a:r>
              <a:rPr lang="en-US" sz="3599">
                <a:solidFill>
                  <a:srgbClr val="000000"/>
                </a:solidFill>
                <a:latin typeface="Montserrat Light"/>
              </a:rPr>
              <a:t>•2006-2010: Invesco Mutual Funds</a:t>
            </a:r>
          </a:p>
          <a:p>
            <a:pPr algn="l">
              <a:lnSpc>
                <a:spcPts val="4391"/>
              </a:lnSpc>
            </a:pPr>
            <a:r>
              <a:rPr lang="en-US" sz="3599">
                <a:solidFill>
                  <a:srgbClr val="000000"/>
                </a:solidFill>
                <a:latin typeface="Montserrat Light"/>
              </a:rPr>
              <a:t>•2005-2006: Cholamandalam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02840" y="2015706"/>
            <a:ext cx="7148455" cy="69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3999">
                <a:solidFill>
                  <a:srgbClr val="000000"/>
                </a:solidFill>
                <a:latin typeface="Montserrat Light Bold"/>
              </a:rPr>
              <a:t>Name: Savio Varghese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9" name="Group 9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862815" y="5143500"/>
            <a:ext cx="4079806" cy="3159995"/>
          </a:xfrm>
          <a:custGeom>
            <a:avLst/>
            <a:gdLst/>
            <a:ahLst/>
            <a:cxnLst/>
            <a:rect l="l" t="t" r="r" b="b"/>
            <a:pathLst>
              <a:path w="4079806" h="3159995">
                <a:moveTo>
                  <a:pt x="0" y="0"/>
                </a:moveTo>
                <a:lnTo>
                  <a:pt x="4079806" y="0"/>
                </a:lnTo>
                <a:lnTo>
                  <a:pt x="4079806" y="3159995"/>
                </a:lnTo>
                <a:lnTo>
                  <a:pt x="0" y="3159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/>
          <p:cNvSpPr/>
          <p:nvPr/>
        </p:nvSpPr>
        <p:spPr>
          <a:xfrm flipH="1">
            <a:off x="1909552" y="2273335"/>
            <a:ext cx="3536814" cy="3514709"/>
          </a:xfrm>
          <a:custGeom>
            <a:avLst/>
            <a:gdLst/>
            <a:ahLst/>
            <a:cxnLst/>
            <a:rect l="l" t="t" r="r" b="b"/>
            <a:pathLst>
              <a:path w="3536814" h="3514709">
                <a:moveTo>
                  <a:pt x="3536814" y="0"/>
                </a:moveTo>
                <a:lnTo>
                  <a:pt x="0" y="0"/>
                </a:lnTo>
                <a:lnTo>
                  <a:pt x="0" y="3514709"/>
                </a:lnTo>
                <a:lnTo>
                  <a:pt x="3536814" y="3514709"/>
                </a:lnTo>
                <a:lnTo>
                  <a:pt x="353681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9716283" y="2273335"/>
            <a:ext cx="4379475" cy="3049209"/>
          </a:xfrm>
          <a:custGeom>
            <a:avLst/>
            <a:gdLst/>
            <a:ahLst/>
            <a:cxnLst/>
            <a:rect l="l" t="t" r="r" b="b"/>
            <a:pathLst>
              <a:path w="4379475" h="3049209">
                <a:moveTo>
                  <a:pt x="0" y="0"/>
                </a:moveTo>
                <a:lnTo>
                  <a:pt x="4379475" y="0"/>
                </a:lnTo>
                <a:lnTo>
                  <a:pt x="4379475" y="3049209"/>
                </a:lnTo>
                <a:lnTo>
                  <a:pt x="0" y="3049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13851225" y="5598336"/>
            <a:ext cx="3408075" cy="2705159"/>
          </a:xfrm>
          <a:custGeom>
            <a:avLst/>
            <a:gdLst/>
            <a:ahLst/>
            <a:cxnLst/>
            <a:rect l="l" t="t" r="r" b="b"/>
            <a:pathLst>
              <a:path w="3408075" h="2705159">
                <a:moveTo>
                  <a:pt x="0" y="0"/>
                </a:moveTo>
                <a:lnTo>
                  <a:pt x="3408075" y="0"/>
                </a:lnTo>
                <a:lnTo>
                  <a:pt x="3408075" y="2705159"/>
                </a:lnTo>
                <a:lnTo>
                  <a:pt x="0" y="2705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2" name="TextBox 12"/>
          <p:cNvSpPr txBox="1"/>
          <p:nvPr/>
        </p:nvSpPr>
        <p:spPr>
          <a:xfrm>
            <a:off x="1909552" y="841346"/>
            <a:ext cx="16710018" cy="101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39"/>
              </a:lnSpc>
            </a:pPr>
            <a:r>
              <a:rPr lang="en-US" sz="6616" spc="99">
                <a:solidFill>
                  <a:srgbClr val="000000"/>
                </a:solidFill>
                <a:latin typeface="Aleo Bold"/>
              </a:rPr>
              <a:t>Where do we invest traditionally?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09552" y="793721"/>
            <a:ext cx="16710018" cy="111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59"/>
              </a:lnSpc>
            </a:pPr>
            <a:r>
              <a:rPr lang="en-US" sz="7216" spc="108">
                <a:solidFill>
                  <a:srgbClr val="000000"/>
                </a:solidFill>
                <a:latin typeface="Aleo Bold"/>
              </a:rPr>
              <a:t>Where all can we invest?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87790" y="3479483"/>
            <a:ext cx="16710018" cy="331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9"/>
              </a:lnSpc>
            </a:pPr>
            <a:r>
              <a:rPr lang="en-US" sz="7216" spc="108">
                <a:solidFill>
                  <a:srgbClr val="000000"/>
                </a:solidFill>
                <a:latin typeface="Aleo Bold"/>
              </a:rPr>
              <a:t>Traditional Investment </a:t>
            </a:r>
          </a:p>
          <a:p>
            <a:pPr algn="ctr">
              <a:lnSpc>
                <a:spcPts val="8659"/>
              </a:lnSpc>
            </a:pPr>
            <a:r>
              <a:rPr lang="en-US" sz="7216" spc="108">
                <a:solidFill>
                  <a:srgbClr val="000000"/>
                </a:solidFill>
                <a:latin typeface="Aleo Bold"/>
              </a:rPr>
              <a:t>and</a:t>
            </a:r>
          </a:p>
          <a:p>
            <a:pPr algn="ctr">
              <a:lnSpc>
                <a:spcPts val="8659"/>
              </a:lnSpc>
            </a:pPr>
            <a:r>
              <a:rPr lang="en-US" sz="7216" spc="108">
                <a:solidFill>
                  <a:srgbClr val="000000"/>
                </a:solidFill>
                <a:latin typeface="Aleo Bold"/>
              </a:rPr>
              <a:t>New Investment Avenues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579433" y="3976205"/>
            <a:ext cx="8197632" cy="9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u="sng" spc="89">
                <a:solidFill>
                  <a:srgbClr val="000000"/>
                </a:solidFill>
                <a:latin typeface="Aleo Bold"/>
              </a:rPr>
              <a:t>Major Services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703068" y="261494"/>
            <a:ext cx="8328758" cy="8328758"/>
            <a:chOff x="0" y="0"/>
            <a:chExt cx="11105010" cy="11105010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11105010" cy="11105010"/>
              <a:chOff x="0" y="0"/>
              <a:chExt cx="2540000" cy="254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F7979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FF0505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CF0202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AD0404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8B0303"/>
              </a:solidFill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6063028" y="1518472"/>
            <a:ext cx="4783869" cy="135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886">
                <a:solidFill>
                  <a:srgbClr val="FFFFFF"/>
                </a:solidFill>
                <a:latin typeface="Canva Sans 2 Bold"/>
              </a:rPr>
              <a:t>Financial Assessment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94706" y="4349673"/>
            <a:ext cx="4783869" cy="135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886">
                <a:solidFill>
                  <a:srgbClr val="FFFFFF"/>
                </a:solidFill>
                <a:latin typeface="Canva Sans 2 Bold"/>
              </a:rPr>
              <a:t>Retirement Assessment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63322" y="6430914"/>
            <a:ext cx="4783869" cy="135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886">
                <a:solidFill>
                  <a:srgbClr val="FFFFFF"/>
                </a:solidFill>
                <a:latin typeface="Canva Sans 2 Bold"/>
              </a:rPr>
              <a:t>Risk </a:t>
            </a:r>
          </a:p>
          <a:p>
            <a:pPr algn="ctr">
              <a:lnSpc>
                <a:spcPts val="5440"/>
              </a:lnSpc>
            </a:pPr>
            <a:r>
              <a:rPr lang="en-US" sz="3886">
                <a:solidFill>
                  <a:srgbClr val="FFFFFF"/>
                </a:solidFill>
                <a:latin typeface="Canva Sans 2 Bold"/>
              </a:rPr>
              <a:t>Assessment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41685" y="4182459"/>
            <a:ext cx="4783869" cy="135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886">
                <a:solidFill>
                  <a:srgbClr val="FFFFFF"/>
                </a:solidFill>
                <a:latin typeface="Canva Sans 2 Bold"/>
              </a:rPr>
              <a:t>NRI </a:t>
            </a:r>
          </a:p>
          <a:p>
            <a:pPr algn="ctr">
              <a:lnSpc>
                <a:spcPts val="5440"/>
              </a:lnSpc>
            </a:pPr>
            <a:r>
              <a:rPr lang="en-US" sz="3886">
                <a:solidFill>
                  <a:srgbClr val="FFFFFF"/>
                </a:solidFill>
                <a:latin typeface="Canva Sans 2 Bold"/>
              </a:rPr>
              <a:t>Investments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03068" y="1518472"/>
            <a:ext cx="4783869" cy="135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0"/>
              </a:lnSpc>
            </a:pPr>
            <a:r>
              <a:rPr lang="en-US" sz="3886">
                <a:solidFill>
                  <a:srgbClr val="FFFFFF"/>
                </a:solidFill>
                <a:latin typeface="Canva Sans 2 Bold"/>
              </a:rPr>
              <a:t>Pension </a:t>
            </a:r>
          </a:p>
          <a:p>
            <a:pPr algn="ctr">
              <a:lnSpc>
                <a:spcPts val="5440"/>
              </a:lnSpc>
            </a:pPr>
            <a:r>
              <a:rPr lang="en-US" sz="3886">
                <a:solidFill>
                  <a:srgbClr val="FFFFFF"/>
                </a:solidFill>
                <a:latin typeface="Canva Sans 2 Bold"/>
              </a:rPr>
              <a:t>Income</a:t>
            </a:r>
          </a:p>
        </p:txBody>
      </p:sp>
      <p:sp>
        <p:nvSpPr>
          <p:cNvPr id="21" name="Freeform 21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0248" y="0"/>
            <a:ext cx="1456905" cy="10287000"/>
            <a:chOff x="0" y="0"/>
            <a:chExt cx="38371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712" cy="2709333"/>
            </a:xfrm>
            <a:custGeom>
              <a:avLst/>
              <a:gdLst/>
              <a:ahLst/>
              <a:cxnLst/>
              <a:rect l="l" t="t" r="r" b="b"/>
              <a:pathLst>
                <a:path w="383712" h="2709333">
                  <a:moveTo>
                    <a:pt x="0" y="0"/>
                  </a:moveTo>
                  <a:lnTo>
                    <a:pt x="383712" y="0"/>
                  </a:lnTo>
                  <a:lnTo>
                    <a:pt x="383712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50000">
                  <a:srgbClr val="000000">
                    <a:alpha val="100000"/>
                  </a:srgbClr>
                </a:gs>
                <a:gs pos="100000">
                  <a:srgbClr val="FF0000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071504"/>
            <a:ext cx="18288000" cy="885386"/>
            <a:chOff x="0" y="0"/>
            <a:chExt cx="4816593" cy="2331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33188"/>
            </a:xfrm>
            <a:custGeom>
              <a:avLst/>
              <a:gdLst/>
              <a:ahLst/>
              <a:cxnLst/>
              <a:rect l="l" t="t" r="r" b="b"/>
              <a:pathLst>
                <a:path w="4816592" h="233188">
                  <a:moveTo>
                    <a:pt x="0" y="0"/>
                  </a:moveTo>
                  <a:lnTo>
                    <a:pt x="4816592" y="0"/>
                  </a:lnTo>
                  <a:lnTo>
                    <a:pt x="4816592" y="233188"/>
                  </a:lnTo>
                  <a:lnTo>
                    <a:pt x="0" y="233188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000000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595355">
            <a:off x="3060287" y="752103"/>
            <a:ext cx="7937541" cy="7937541"/>
            <a:chOff x="0" y="0"/>
            <a:chExt cx="10583389" cy="10583389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10583389" cy="10583389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270000" y="0"/>
                <a:ext cx="1337786" cy="1959176"/>
              </a:xfrm>
              <a:custGeom>
                <a:avLst/>
                <a:gdLst/>
                <a:ahLst/>
                <a:cxnLst/>
                <a:rect l="l" t="t" r="r" b="b"/>
                <a:pathLst>
                  <a:path w="1337786" h="1959176">
                    <a:moveTo>
                      <a:pt x="0" y="0"/>
                    </a:moveTo>
                    <a:lnTo>
                      <a:pt x="0" y="0"/>
                    </a:lnTo>
                    <a:cubicBezTo>
                      <a:pt x="465090" y="0"/>
                      <a:pt x="892978" y="254225"/>
                      <a:pt x="1115382" y="662692"/>
                    </a:cubicBezTo>
                    <a:cubicBezTo>
                      <a:pt x="1337786" y="1071159"/>
                      <a:pt x="1319126" y="1568522"/>
                      <a:pt x="1066741" y="195917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737373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139785" y="1270000"/>
                <a:ext cx="2230067" cy="1281229"/>
              </a:xfrm>
              <a:custGeom>
                <a:avLst/>
                <a:gdLst/>
                <a:ahLst/>
                <a:cxnLst/>
                <a:rect l="l" t="t" r="r" b="b"/>
                <a:pathLst>
                  <a:path w="2230067" h="1281229">
                    <a:moveTo>
                      <a:pt x="2230067" y="635000"/>
                    </a:moveTo>
                    <a:cubicBezTo>
                      <a:pt x="1997522" y="1037779"/>
                      <a:pt x="1563413" y="1281229"/>
                      <a:pt x="1098468" y="1269603"/>
                    </a:cubicBezTo>
                    <a:cubicBezTo>
                      <a:pt x="633524" y="1257977"/>
                      <a:pt x="212124" y="993135"/>
                      <a:pt x="0" y="579237"/>
                    </a:cubicBezTo>
                    <a:lnTo>
                      <a:pt x="1130215" y="0"/>
                    </a:lnTo>
                    <a:close/>
                  </a:path>
                </a:pathLst>
              </a:custGeom>
              <a:solidFill>
                <a:srgbClr val="720004"/>
              </a:solidFill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56717" y="0"/>
                <a:ext cx="1326717" cy="1905000"/>
              </a:xfrm>
              <a:custGeom>
                <a:avLst/>
                <a:gdLst/>
                <a:ahLst/>
                <a:cxnLst/>
                <a:rect l="l" t="t" r="r" b="b"/>
                <a:pathLst>
                  <a:path w="1326717" h="1905000">
                    <a:moveTo>
                      <a:pt x="226865" y="1905000"/>
                    </a:moveTo>
                    <a:cubicBezTo>
                      <a:pt x="12" y="1512080"/>
                      <a:pt x="0" y="1027986"/>
                      <a:pt x="226833" y="635055"/>
                    </a:cubicBezTo>
                    <a:cubicBezTo>
                      <a:pt x="453666" y="242124"/>
                      <a:pt x="872885" y="45"/>
                      <a:pt x="1326590" y="0"/>
                    </a:cubicBezTo>
                    <a:lnTo>
                      <a:pt x="1326717" y="1270000"/>
                    </a:lnTo>
                    <a:close/>
                  </a:path>
                </a:pathLst>
              </a:custGeom>
              <a:solidFill>
                <a:srgbClr val="520000"/>
              </a:solidFill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5448110" y="2444172"/>
            <a:ext cx="3887016" cy="90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8"/>
              </a:lnSpc>
            </a:pPr>
            <a:r>
              <a:rPr lang="en-US" sz="4846">
                <a:solidFill>
                  <a:srgbClr val="FFFFFF"/>
                </a:solidFill>
                <a:latin typeface="ITC Benguiat Bold"/>
              </a:rPr>
              <a:t>Insurance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54587" y="5246858"/>
            <a:ext cx="2399748" cy="90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8"/>
              </a:lnSpc>
            </a:pPr>
            <a:r>
              <a:rPr lang="en-US" sz="4846">
                <a:solidFill>
                  <a:srgbClr val="FFFFFF"/>
                </a:solidFill>
                <a:latin typeface="ITC Benguiat Bold"/>
              </a:rPr>
              <a:t>Bonds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91618" y="5027704"/>
            <a:ext cx="3835297" cy="1379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8"/>
              </a:lnSpc>
            </a:pPr>
            <a:r>
              <a:rPr lang="en-US" sz="3818">
                <a:solidFill>
                  <a:srgbClr val="FFFFFF"/>
                </a:solidFill>
                <a:latin typeface="ITC Benguiat Bold"/>
              </a:rPr>
              <a:t>SWP through Mutual fuds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89241" y="3583793"/>
            <a:ext cx="8197632" cy="1834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5999" u="sng" spc="89">
                <a:solidFill>
                  <a:srgbClr val="000000"/>
                </a:solidFill>
                <a:latin typeface="Aleo Bold"/>
              </a:rPr>
              <a:t>Product Offerings</a:t>
            </a:r>
          </a:p>
          <a:p>
            <a:pPr algn="ctr">
              <a:lnSpc>
                <a:spcPts val="7199"/>
              </a:lnSpc>
            </a:pPr>
            <a:r>
              <a:rPr lang="en-US" sz="5999" u="sng" spc="89">
                <a:solidFill>
                  <a:srgbClr val="000000"/>
                </a:solidFill>
                <a:latin typeface="Aleo Bold"/>
              </a:rPr>
              <a:t>Fixed Income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965188" y="445829"/>
            <a:ext cx="1677860" cy="1165742"/>
          </a:xfrm>
          <a:custGeom>
            <a:avLst/>
            <a:gdLst/>
            <a:ahLst/>
            <a:cxnLst/>
            <a:rect l="l" t="t" r="r" b="b"/>
            <a:pathLst>
              <a:path w="1677860" h="1165742">
                <a:moveTo>
                  <a:pt x="0" y="0"/>
                </a:moveTo>
                <a:lnTo>
                  <a:pt x="1677860" y="0"/>
                </a:lnTo>
                <a:lnTo>
                  <a:pt x="1677860" y="1165742"/>
                </a:lnTo>
                <a:lnTo>
                  <a:pt x="0" y="116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163</Words>
  <Application>Microsoft Office PowerPoint</Application>
  <PresentationFormat>Custom</PresentationFormat>
  <Paragraphs>51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ITC Benguiat Bold</vt:lpstr>
      <vt:lpstr>Canva Sans 2 Bold</vt:lpstr>
      <vt:lpstr>Calibri</vt:lpstr>
      <vt:lpstr>Aleo Bold Italics</vt:lpstr>
      <vt:lpstr>Aleo Bold</vt:lpstr>
      <vt:lpstr>Montserrat Light</vt:lpstr>
      <vt:lpstr>Montserrat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And White Modern Steps To Set Up A Company Monitoring &amp; Evaluation System Presentation</dc:title>
  <dc:creator>savio</dc:creator>
  <cp:lastModifiedBy>CHRISTIAN CHAMBERS</cp:lastModifiedBy>
  <cp:revision>5</cp:revision>
  <dcterms:created xsi:type="dcterms:W3CDTF">2006-08-16T00:00:00Z</dcterms:created>
  <dcterms:modified xsi:type="dcterms:W3CDTF">2023-10-28T05:18:51Z</dcterms:modified>
  <dc:identifier>DAFlrLySgX8</dc:identifier>
</cp:coreProperties>
</file>